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96" r:id="rId3"/>
    <p:sldId id="297" r:id="rId4"/>
    <p:sldId id="298" r:id="rId5"/>
    <p:sldId id="299" r:id="rId6"/>
    <p:sldId id="300" r:id="rId7"/>
    <p:sldId id="301" r:id="rId8"/>
    <p:sldId id="280" r:id="rId9"/>
    <p:sldId id="282" r:id="rId10"/>
    <p:sldId id="259" r:id="rId11"/>
    <p:sldId id="295" r:id="rId12"/>
    <p:sldId id="265" r:id="rId13"/>
    <p:sldId id="268" r:id="rId14"/>
    <p:sldId id="287" r:id="rId15"/>
    <p:sldId id="288" r:id="rId16"/>
    <p:sldId id="290" r:id="rId17"/>
    <p:sldId id="276" r:id="rId18"/>
    <p:sldId id="269" r:id="rId19"/>
    <p:sldId id="373" r:id="rId20"/>
    <p:sldId id="279" r:id="rId21"/>
    <p:sldId id="363" r:id="rId22"/>
    <p:sldId id="368" r:id="rId23"/>
    <p:sldId id="364" r:id="rId24"/>
    <p:sldId id="370" r:id="rId25"/>
    <p:sldId id="371" r:id="rId26"/>
    <p:sldId id="372" r:id="rId27"/>
    <p:sldId id="369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75" r:id="rId36"/>
    <p:sldId id="374" r:id="rId37"/>
    <p:sldId id="354" r:id="rId38"/>
    <p:sldId id="355" r:id="rId39"/>
    <p:sldId id="356" r:id="rId40"/>
    <p:sldId id="357" r:id="rId41"/>
    <p:sldId id="367" r:id="rId42"/>
    <p:sldId id="366" r:id="rId43"/>
  </p:sldIdLst>
  <p:sldSz cx="12192000" cy="6858000"/>
  <p:notesSz cx="6858000" cy="9144000"/>
  <p:embeddedFontLst>
    <p:embeddedFont>
      <p:font typeface="Comic Sans MS" panose="030F0702030302020204" pitchFamily="66" charset="0"/>
      <p:regular r:id="rId45"/>
      <p:bold r:id="rId46"/>
      <p:italic r:id="rId47"/>
      <p:boldItalic r:id="rId48"/>
    </p:embeddedFont>
    <p:embeddedFont>
      <p:font typeface="Helvetica Neue" panose="020B0604020202020204" charset="0"/>
      <p:regular r:id="rId49"/>
      <p:bold r:id="rId50"/>
      <p:italic r:id="rId51"/>
      <p:boldItalic r:id="rId52"/>
    </p:embeddedFont>
    <p:embeddedFont>
      <p:font typeface="Nirmala UI" panose="020B0502040204020203" pitchFamily="34" charset="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92" roundtripDataSignature="AMtx7mi9AjdSzDRUuD8qtCG9BQqjqJZn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4E8873-A89D-4D60-AE22-08855EB72EEC}">
  <a:tblStyle styleId="{BF4E8873-A89D-4D60-AE22-08855EB72E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5D99D28-B1BE-4E83-B651-80B4C626C70B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0" d="100"/>
          <a:sy n="120" d="100"/>
        </p:scale>
        <p:origin x="-470" y="-917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7" Type="http://schemas.openxmlformats.org/officeDocument/2006/relationships/slide" Target="slides/slide6.xml"/><Relationship Id="rId9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9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DAD65-B74D-47DA-A7C4-329A1F0800D3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DAD65-B74D-47DA-A7C4-329A1F0800D3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E5B52-A8B9-089A-F2D6-AA9F96582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2C1D34-F30D-E65D-A3A7-7E295B939C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EA1774-A1B5-770F-AC6E-8DAAC3F38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0C5AA-ACE6-CDFC-3332-E31BCB99D3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DAD65-B74D-47DA-A7C4-329A1F0800D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0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DAD65-B74D-47DA-A7C4-329A1F0800D3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621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DAD65-B74D-47DA-A7C4-329A1F0800D3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DAD65-B74D-47DA-A7C4-329A1F0800D3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DAD65-B74D-47DA-A7C4-329A1F0800D3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DAD65-B74D-47DA-A7C4-329A1F0800D3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DAD65-B74D-47DA-A7C4-329A1F0800D3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DAD65-B74D-47DA-A7C4-329A1F0800D3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DAD65-B74D-47DA-A7C4-329A1F0800D3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DAD65-B74D-47DA-A7C4-329A1F0800D3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6"/>
          <p:cNvPicPr preferRelativeResize="0"/>
          <p:nvPr/>
        </p:nvPicPr>
        <p:blipFill rotWithShape="1">
          <a:blip r:embed="rId2">
            <a:alphaModFix/>
          </a:blip>
          <a:srcRect t="3185" b="1178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0" name="Google Shape;1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4600" y="2550646"/>
            <a:ext cx="9680189" cy="1792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6"/>
          <p:cNvSpPr txBox="1">
            <a:spLocks noGrp="1"/>
          </p:cNvSpPr>
          <p:nvPr>
            <p:ph type="ctrTitle"/>
          </p:nvPr>
        </p:nvSpPr>
        <p:spPr>
          <a:xfrm>
            <a:off x="4572000" y="2549769"/>
            <a:ext cx="7330831" cy="16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3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ubTitle" idx="1"/>
          </p:nvPr>
        </p:nvSpPr>
        <p:spPr>
          <a:xfrm>
            <a:off x="5908431" y="4452630"/>
            <a:ext cx="5994400" cy="34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7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5" name="Google Shape;15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78116" y="4800600"/>
            <a:ext cx="5124715" cy="2133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5189412" y="4826977"/>
            <a:ext cx="6713419" cy="110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700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7"/>
          <p:cNvPicPr preferRelativeResize="0"/>
          <p:nvPr/>
        </p:nvPicPr>
        <p:blipFill rotWithShape="1">
          <a:blip r:embed="rId2">
            <a:alphaModFix amt="50000"/>
          </a:blip>
          <a:srcRect l="177" t="-542" r="176" b="-537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10668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3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857739" y="1600201"/>
            <a:ext cx="1016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2"/>
          </p:nvPr>
        </p:nvSpPr>
        <p:spPr>
          <a:xfrm>
            <a:off x="329247" y="1143001"/>
            <a:ext cx="11196956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2000"/>
              <a:buNone/>
              <a:defRPr sz="20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9"/>
          <p:cNvPicPr preferRelativeResize="0"/>
          <p:nvPr/>
        </p:nvPicPr>
        <p:blipFill rotWithShape="1">
          <a:blip r:embed="rId2">
            <a:alphaModFix amt="50000"/>
          </a:blip>
          <a:srcRect l="177" t="-542" r="176" b="-537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43335" y="2482116"/>
            <a:ext cx="8848465" cy="213056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9"/>
          <p:cNvSpPr txBox="1"/>
          <p:nvPr/>
        </p:nvSpPr>
        <p:spPr>
          <a:xfrm>
            <a:off x="1831508" y="2575123"/>
            <a:ext cx="8666988" cy="193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Click to edit Session title</a:t>
            </a:r>
            <a:endParaRPr sz="36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291550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93594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2463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wi-prolog.org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"/>
          <p:cNvSpPr txBox="1"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-US" dirty="0"/>
              <a:t>ACI Webinar #3</a:t>
            </a:r>
            <a:br>
              <a:rPr lang="en-US" dirty="0"/>
            </a:br>
            <a:r>
              <a:rPr lang="en-US" dirty="0" err="1"/>
              <a:t>MinMax</a:t>
            </a:r>
            <a:r>
              <a:rPr lang="en-US" dirty="0"/>
              <a:t> Algorithm and </a:t>
            </a:r>
            <a:r>
              <a:rPr lang="en-US" dirty="0">
                <a:solidFill>
                  <a:srgbClr val="92D050"/>
                </a:solidFill>
              </a:rPr>
              <a:t>Logic using Prolog</a:t>
            </a:r>
            <a:endParaRPr dirty="0">
              <a:solidFill>
                <a:srgbClr val="92D050"/>
              </a:solidFill>
            </a:endParaRPr>
          </a:p>
        </p:txBody>
      </p:sp>
      <p:sp>
        <p:nvSpPr>
          <p:cNvPr id="40" name="Google Shape;40;p1"/>
          <p:cNvSpPr txBox="1">
            <a:spLocks noGrp="1"/>
          </p:cNvSpPr>
          <p:nvPr>
            <p:ph type="subTitle" idx="1"/>
          </p:nvPr>
        </p:nvSpPr>
        <p:spPr>
          <a:xfrm>
            <a:off x="5908431" y="4452630"/>
            <a:ext cx="5994400" cy="344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</a:pPr>
            <a:endParaRPr sz="2400" dirty="0"/>
          </a:p>
        </p:txBody>
      </p:sp>
      <p:sp>
        <p:nvSpPr>
          <p:cNvPr id="41" name="Google Shape;41;p1"/>
          <p:cNvSpPr txBox="1">
            <a:spLocks noGrp="1"/>
          </p:cNvSpPr>
          <p:nvPr>
            <p:ph type="body" idx="2"/>
          </p:nvPr>
        </p:nvSpPr>
        <p:spPr>
          <a:xfrm>
            <a:off x="5189412" y="4795957"/>
            <a:ext cx="6713419" cy="110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</a:pPr>
            <a:r>
              <a:rPr lang="en-US" sz="2400" dirty="0"/>
              <a:t>WILP Division, BITS-Pilani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problem –Tic </a:t>
            </a:r>
            <a:r>
              <a:rPr lang="en-US" dirty="0" err="1"/>
              <a:t>Tac</a:t>
            </a:r>
            <a:r>
              <a:rPr lang="en-US" dirty="0"/>
              <a:t> Toe game</a:t>
            </a:r>
          </a:p>
        </p:txBody>
      </p:sp>
      <p:pic>
        <p:nvPicPr>
          <p:cNvPr id="4" name="Content Placeholder 3" descr="TicTacToe.JPG"/>
          <p:cNvPicPr>
            <a:picLocks noGrp="1" noChangeAspect="1"/>
          </p:cNvPicPr>
          <p:nvPr>
            <p:ph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1979407" y="1125069"/>
            <a:ext cx="7035501" cy="5421435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 </a:t>
            </a:r>
            <a:r>
              <a:rPr lang="en-US" dirty="0" err="1"/>
              <a:t>Tac</a:t>
            </a:r>
            <a:r>
              <a:rPr lang="en-US" dirty="0"/>
              <a:t> Toe game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1" y="1300164"/>
            <a:ext cx="6781799" cy="502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 through in PYTHON - </a:t>
            </a:r>
            <a:r>
              <a:rPr lang="en-US" dirty="0" err="1"/>
              <a:t>TicTacToe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Parameters (what each one means)board: </a:t>
            </a:r>
          </a:p>
          <a:p>
            <a:r>
              <a:rPr lang="en-US" dirty="0"/>
              <a:t>current game state (3×3 grid with "X", "O", or "").</a:t>
            </a:r>
          </a:p>
          <a:p>
            <a:r>
              <a:rPr lang="en-US" dirty="0"/>
              <a:t>depth: recursion depth (root = 0). </a:t>
            </a:r>
          </a:p>
          <a:p>
            <a:r>
              <a:rPr lang="en-US" dirty="0"/>
              <a:t>alpha: best value MAX (X) can guarantee so far along the current path (starts at −∞).</a:t>
            </a:r>
          </a:p>
          <a:p>
            <a:r>
              <a:rPr lang="en-US" dirty="0"/>
              <a:t>beta: best value MIN (O) can force so far along the current path (starts at +∞).</a:t>
            </a:r>
          </a:p>
          <a:p>
            <a:r>
              <a:rPr lang="en-US" dirty="0" err="1"/>
              <a:t>is_maximizing</a:t>
            </a:r>
            <a:r>
              <a:rPr lang="en-US" dirty="0"/>
              <a:t>: True for X’s turn (MAX), False for O’s turn (MIN).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#Class </a:t>
            </a:r>
            <a:r>
              <a:rPr lang="en-US" dirty="0" err="1"/>
              <a:t>TicTacToe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57739" y="1135381"/>
            <a:ext cx="10160000" cy="319373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Draw the Board</a:t>
            </a:r>
          </a:p>
          <a:p>
            <a:r>
              <a:rPr lang="en-US" dirty="0"/>
              <a:t>Determines if the made move is a legal move</a:t>
            </a:r>
          </a:p>
          <a:p>
            <a:r>
              <a:rPr lang="en-US" dirty="0"/>
              <a:t>Checks if the game has ended and returns the winner in each case - #is_endofgame() function</a:t>
            </a:r>
          </a:p>
          <a:p>
            <a:r>
              <a:rPr lang="en-US" dirty="0"/>
              <a:t>Check for win over the Row wise, Column wise, Diagonal wise or Is whole board full? (Draw)</a:t>
            </a:r>
          </a:p>
          <a:p>
            <a:r>
              <a:rPr lang="en-US" dirty="0" err="1"/>
              <a:t>minimax_ab</a:t>
            </a:r>
            <a:r>
              <a:rPr lang="en-US" dirty="0"/>
              <a:t>(board, depth, alpha, beta, </a:t>
            </a:r>
            <a:r>
              <a:rPr lang="en-US" dirty="0" err="1"/>
              <a:t>is_maximizing</a:t>
            </a:r>
            <a:r>
              <a:rPr lang="en-US" dirty="0"/>
              <a:t>) Implements Minimax search enhanced with Alpha–Beta pruning, recursive AI logic.</a:t>
            </a:r>
          </a:p>
          <a:p>
            <a:r>
              <a:rPr lang="en-US" dirty="0" err="1"/>
              <a:t>best_move_ab</a:t>
            </a:r>
            <a:r>
              <a:rPr lang="en-US" dirty="0"/>
              <a:t>(board, </a:t>
            </a:r>
            <a:r>
              <a:rPr lang="en-US" dirty="0" err="1"/>
              <a:t>is_maximizing</a:t>
            </a:r>
            <a:r>
              <a:rPr lang="en-US" dirty="0"/>
              <a:t>) Chooses best move for current player, measures performance.</a:t>
            </a:r>
            <a:r>
              <a:rPr lang="en-IN" dirty="0"/>
              <a:t> </a:t>
            </a:r>
            <a:endParaRPr lang="en-US" dirty="0"/>
          </a:p>
          <a:p>
            <a:r>
              <a:rPr lang="en-US" dirty="0"/>
              <a:t>Print Stats</a:t>
            </a:r>
          </a:p>
          <a:p>
            <a:r>
              <a:rPr lang="en-US" dirty="0"/>
              <a:t>Calling the game</a:t>
            </a:r>
          </a:p>
          <a:p>
            <a:pPr marL="1143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#Max player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75799" y="1031613"/>
            <a:ext cx="10160000" cy="3404181"/>
          </a:xfrm>
        </p:spPr>
        <p:txBody>
          <a:bodyPr>
            <a:normAutofit/>
          </a:bodyPr>
          <a:lstStyle/>
          <a:p>
            <a:r>
              <a:rPr lang="en-US" dirty="0"/>
              <a:t>We try every legal move for X.</a:t>
            </a:r>
          </a:p>
          <a:p>
            <a:r>
              <a:rPr lang="en-US" dirty="0"/>
              <a:t>For each move: Make the move on the board.</a:t>
            </a:r>
          </a:p>
          <a:p>
            <a:r>
              <a:rPr lang="en-US" dirty="0"/>
              <a:t>Recurse to evaluate it assuming MIN moves next.</a:t>
            </a:r>
          </a:p>
          <a:p>
            <a:r>
              <a:rPr lang="en-US" dirty="0"/>
              <a:t>Undo the move (backtrack).</a:t>
            </a:r>
          </a:p>
          <a:p>
            <a:r>
              <a:rPr lang="en-US" dirty="0"/>
              <a:t>Update </a:t>
            </a:r>
            <a:r>
              <a:rPr lang="en-US" dirty="0" err="1"/>
              <a:t>max_eval</a:t>
            </a:r>
            <a:r>
              <a:rPr lang="en-US" dirty="0"/>
              <a:t> with the best score seen so far.</a:t>
            </a:r>
          </a:p>
          <a:p>
            <a:r>
              <a:rPr lang="en-US" dirty="0"/>
              <a:t>Update alpha because we’ve improved </a:t>
            </a:r>
            <a:r>
              <a:rPr lang="en-US" dirty="0" err="1"/>
              <a:t>MAX’s</a:t>
            </a:r>
            <a:r>
              <a:rPr lang="en-US" dirty="0"/>
              <a:t> guaranteed value.</a:t>
            </a:r>
          </a:p>
          <a:p>
            <a:r>
              <a:rPr lang="en-US" dirty="0"/>
              <a:t>Pruning condition: if beta &lt;= alpha, MIN already has a response elsewhere that’s no worse (for MIN) than what we’re exploring now, so searching further down this branch won’t change the final decision. We increment stats["pruned"] and cut this branch immediately.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#Max player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57739" y="1211581"/>
            <a:ext cx="10160000" cy="3117534"/>
          </a:xfrm>
        </p:spPr>
        <p:txBody>
          <a:bodyPr>
            <a:normAutofit fontScale="77500" lnSpcReduction="20000"/>
          </a:bodyPr>
          <a:lstStyle/>
          <a:p>
            <a:pPr marL="1143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if </a:t>
            </a:r>
            <a:r>
              <a:rPr lang="en-US" dirty="0" err="1"/>
              <a:t>is_maximizing</a:t>
            </a:r>
            <a:r>
              <a:rPr lang="en-US" dirty="0"/>
              <a:t>:</a:t>
            </a:r>
          </a:p>
          <a:p>
            <a:pPr marL="1143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</a:t>
            </a:r>
            <a:r>
              <a:rPr lang="en-US" dirty="0" err="1"/>
              <a:t>max_eval</a:t>
            </a:r>
            <a:r>
              <a:rPr lang="en-US" dirty="0"/>
              <a:t> = -math.inf</a:t>
            </a:r>
          </a:p>
          <a:p>
            <a:pPr marL="1143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for </a:t>
            </a:r>
            <a:r>
              <a:rPr lang="en-US" dirty="0" err="1"/>
              <a:t>i</a:t>
            </a:r>
            <a:r>
              <a:rPr lang="en-US" dirty="0"/>
              <a:t> in range(3):</a:t>
            </a:r>
          </a:p>
          <a:p>
            <a:pPr marL="1143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for j in range(3):</a:t>
            </a:r>
          </a:p>
          <a:p>
            <a:pPr marL="1143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if board[</a:t>
            </a:r>
            <a:r>
              <a:rPr lang="en-US" dirty="0" err="1"/>
              <a:t>i</a:t>
            </a:r>
            <a:r>
              <a:rPr lang="en-US" dirty="0"/>
              <a:t>][j] == "":</a:t>
            </a:r>
          </a:p>
          <a:p>
            <a:pPr marL="1143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    board[</a:t>
            </a:r>
            <a:r>
              <a:rPr lang="en-US" dirty="0" err="1"/>
              <a:t>i</a:t>
            </a:r>
            <a:r>
              <a:rPr lang="en-US" dirty="0"/>
              <a:t>][j] = "X"</a:t>
            </a:r>
          </a:p>
          <a:p>
            <a:pPr marL="1143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    </a:t>
            </a:r>
            <a:r>
              <a:rPr lang="en-US" dirty="0" err="1"/>
              <a:t>eval_val</a:t>
            </a:r>
            <a:r>
              <a:rPr lang="en-US" dirty="0"/>
              <a:t> = </a:t>
            </a:r>
            <a:r>
              <a:rPr lang="en-US" dirty="0" err="1"/>
              <a:t>minimax_ab</a:t>
            </a:r>
            <a:r>
              <a:rPr lang="en-US" dirty="0"/>
              <a:t>(board, depth + 1, alpha, beta, False)</a:t>
            </a:r>
          </a:p>
          <a:p>
            <a:pPr marL="1143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    board[</a:t>
            </a:r>
            <a:r>
              <a:rPr lang="en-US" dirty="0" err="1"/>
              <a:t>i</a:t>
            </a:r>
            <a:r>
              <a:rPr lang="en-US" dirty="0"/>
              <a:t>][j] = ""</a:t>
            </a:r>
          </a:p>
          <a:p>
            <a:pPr marL="1143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    </a:t>
            </a:r>
            <a:r>
              <a:rPr lang="en-US" dirty="0" err="1"/>
              <a:t>max_eval</a:t>
            </a:r>
            <a:r>
              <a:rPr lang="en-US" dirty="0"/>
              <a:t> = max(</a:t>
            </a:r>
            <a:r>
              <a:rPr lang="en-US" dirty="0" err="1"/>
              <a:t>max_eval</a:t>
            </a:r>
            <a:r>
              <a:rPr lang="en-US" dirty="0"/>
              <a:t>, </a:t>
            </a:r>
            <a:r>
              <a:rPr lang="en-US" dirty="0" err="1"/>
              <a:t>eval_val</a:t>
            </a:r>
            <a:r>
              <a:rPr lang="en-US" dirty="0"/>
              <a:t>)</a:t>
            </a:r>
          </a:p>
          <a:p>
            <a:pPr marL="1143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    alpha = max(alpha, </a:t>
            </a:r>
            <a:r>
              <a:rPr lang="en-US" dirty="0" err="1"/>
              <a:t>eval_val</a:t>
            </a:r>
            <a:r>
              <a:rPr lang="en-US" dirty="0"/>
              <a:t>)</a:t>
            </a:r>
          </a:p>
          <a:p>
            <a:pPr marL="1143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    if beta &lt;= alpha:</a:t>
            </a:r>
          </a:p>
          <a:p>
            <a:pPr marL="1143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        stats["pruned"] += 1</a:t>
            </a:r>
          </a:p>
          <a:p>
            <a:pPr marL="1143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        return </a:t>
            </a:r>
            <a:r>
              <a:rPr lang="en-US" dirty="0" err="1"/>
              <a:t>max_eval</a:t>
            </a:r>
            <a:endParaRPr lang="en-US" dirty="0"/>
          </a:p>
          <a:p>
            <a:pPr marL="1143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return </a:t>
            </a:r>
            <a:r>
              <a:rPr lang="en-US" dirty="0" err="1"/>
              <a:t>max_eval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#Min player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Symmetric to MAX but minimizing:</a:t>
            </a:r>
          </a:p>
          <a:p>
            <a:r>
              <a:rPr lang="en-US" dirty="0" err="1"/>
              <a:t>min_eval</a:t>
            </a:r>
            <a:r>
              <a:rPr lang="en-US" dirty="0"/>
              <a:t> tracks the worst (lowest) outcome for MAX, which is best for MIN.</a:t>
            </a:r>
          </a:p>
          <a:p>
            <a:r>
              <a:rPr lang="en-US" dirty="0"/>
              <a:t>beta is updated to reflect </a:t>
            </a:r>
            <a:r>
              <a:rPr lang="en-US" dirty="0" err="1"/>
              <a:t>MIN’s</a:t>
            </a:r>
            <a:r>
              <a:rPr lang="en-US" dirty="0"/>
              <a:t> best defensive bound.</a:t>
            </a:r>
          </a:p>
          <a:p>
            <a:r>
              <a:rPr lang="en-US" dirty="0"/>
              <a:t>Pruning again at beta &lt;= </a:t>
            </a:r>
            <a:r>
              <a:rPr lang="en-US" dirty="0" err="1"/>
              <a:t>alpha:MAX</a:t>
            </a:r>
            <a:r>
              <a:rPr lang="en-US" dirty="0"/>
              <a:t> already has a path ensuring at least alpha.</a:t>
            </a:r>
          </a:p>
          <a:p>
            <a:r>
              <a:rPr lang="en-US" dirty="0"/>
              <a:t>If MIN can hold us to beta where beta ≤ alpha, MAX won’t choose this branch anyway → stop.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#Min player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EC394-C3FE-4A8F-89CE-504D493D7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739" y="1363981"/>
            <a:ext cx="10160000" cy="2965134"/>
          </a:xfrm>
        </p:spPr>
        <p:txBody>
          <a:bodyPr>
            <a:normAutofit fontScale="92500" lnSpcReduction="20000"/>
          </a:bodyPr>
          <a:lstStyle/>
          <a:p>
            <a:pPr marL="114300" indent="0">
              <a:spcBef>
                <a:spcPts val="0"/>
              </a:spcBef>
              <a:buNone/>
            </a:pPr>
            <a:r>
              <a:rPr lang="nn-NO" dirty="0"/>
              <a:t>else: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nn-NO" dirty="0"/>
              <a:t>    min_eval = math.inf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nn-NO" dirty="0"/>
              <a:t>    for i in range(3):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nn-NO" dirty="0"/>
              <a:t>        for j in range(3):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nn-NO" dirty="0"/>
              <a:t>            if board[i][j] == "":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nn-NO" dirty="0"/>
              <a:t>                board[i][j] = "O"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nn-NO" dirty="0"/>
              <a:t>                eval_val = minimax_ab(board, depth + 1, alpha, beta, True)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nn-NO" dirty="0"/>
              <a:t>                board[i][j] = ""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nn-NO" dirty="0"/>
              <a:t>                min_eval = min(min_eval, eval_val)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nn-NO" dirty="0"/>
              <a:t>                beta = min(beta, eval_val)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nn-NO" dirty="0"/>
              <a:t>                if beta &lt;= alpha: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nn-NO" dirty="0"/>
              <a:t>                    stats["pruned"] += 1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nn-NO" dirty="0"/>
              <a:t>                    return min_eval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nn-NO" dirty="0"/>
              <a:t>    return min_eval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#Summary tic tac toe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57739" y="1082041"/>
            <a:ext cx="10160000" cy="324707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Minimax Algorithm → explores all possible game outcomes</a:t>
            </a:r>
          </a:p>
          <a:p>
            <a:r>
              <a:rPr lang="en-US" dirty="0"/>
              <a:t>Alpha–Beta Pruning → skips unnecessary branches to improve speed</a:t>
            </a:r>
          </a:p>
          <a:p>
            <a:r>
              <a:rPr lang="en-US" dirty="0"/>
              <a:t>alpha tracks the best guaranteed outcome for MAX so far on the path.</a:t>
            </a:r>
          </a:p>
          <a:p>
            <a:r>
              <a:rPr lang="en-US" dirty="0"/>
              <a:t>beta tracks the best guaranteed outcome for MIN so far on the path.</a:t>
            </a:r>
          </a:p>
          <a:p>
            <a:r>
              <a:rPr lang="en-US" dirty="0"/>
              <a:t>When beta ≤ alpha, the current branch cannot affect the ancestor’s decision → stop exploring that branch.</a:t>
            </a:r>
          </a:p>
          <a:p>
            <a:r>
              <a:rPr lang="en-US" dirty="0"/>
              <a:t>Improvements - Move ordering matters: trying stronger moves first (center, corners) often triggers earlier pruning → faster.</a:t>
            </a:r>
          </a:p>
          <a:p>
            <a:r>
              <a:rPr lang="en-US" dirty="0"/>
              <a:t>You could add a depth penalty in evaluate (e.g., score - depth for wins, score + depth for losses) to prefer faster wins / slower losses.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9235D-56C1-5D1E-84B0-1DD1087B5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B7D83-6517-C66B-5367-EAC50DA8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#Summary tic tac toe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6BEEE3-BEC0-49D2-D541-918BDF959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265206"/>
              </p:ext>
            </p:extLst>
          </p:nvPr>
        </p:nvGraphicFramePr>
        <p:xfrm>
          <a:off x="784860" y="1296194"/>
          <a:ext cx="10515600" cy="4297680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1759784132"/>
                    </a:ext>
                  </a:extLst>
                </a:gridCol>
                <a:gridCol w="8077200">
                  <a:extLst>
                    <a:ext uri="{9D8B030D-6E8A-4147-A177-3AD203B41FA5}">
                      <a16:colId xmlns:a16="http://schemas.microsoft.com/office/drawing/2014/main" val="23866515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/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1601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/>
                        <a:t>Game Logic</a:t>
                      </a:r>
                      <a:endParaRPr lang="en-IN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Functions for board display, winner check, move availability, and evaluation scoring.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0815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Minimax Function</a:t>
                      </a:r>
                      <a:endParaRPr lang="en-IN" sz="2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Recursively simulates all future moves to find the optimal outcome.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2659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Alpha–Beta Pruning</a:t>
                      </a:r>
                      <a:endParaRPr lang="en-IN" sz="2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Uses α (best for MAX) and β (best for MIN) to </a:t>
                      </a:r>
                      <a:r>
                        <a:rPr lang="en-US" sz="2000" b="1" dirty="0"/>
                        <a:t>cut off subtrees</a:t>
                      </a:r>
                      <a:r>
                        <a:rPr lang="en-US" sz="2000" dirty="0"/>
                        <a:t> that can’t improve results.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09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Best Move Function</a:t>
                      </a:r>
                      <a:endParaRPr lang="en-IN" sz="2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Iterates over all possible moves → calls Minimax → chooses best one.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073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Auto-Play Mode</a:t>
                      </a:r>
                      <a:endParaRPr lang="en-IN" sz="2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Both X and O are controlled by AI for comparison and performance analysis.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057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Metrics</a:t>
                      </a:r>
                      <a:endParaRPr lang="en-IN" sz="2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Counts nodes explored, branches pruned, max depth, and execution time.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28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053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1ACC-B02D-12CA-01DF-559B77C69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Minimax Algorithm in AI (Game Theory)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B489E-3490-5C94-65C8-E75A2AACF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739" y="1600201"/>
            <a:ext cx="10160000" cy="4456354"/>
          </a:xfrm>
        </p:spPr>
        <p:txBody>
          <a:bodyPr>
            <a:normAutofit/>
          </a:bodyPr>
          <a:lstStyle/>
          <a:p>
            <a:pPr algn="just">
              <a:lnSpc>
                <a:spcPct val="16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Minimax algorithm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decision-making algorithm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used in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two-player turn-based games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 Chess, Tic-Tac-Toe, and Checkers. It helps in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the best move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assuming that:</a:t>
            </a:r>
          </a:p>
          <a:p>
            <a:pPr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player (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Maximizer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tries to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maximize the score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(best outcome).</a:t>
            </a:r>
          </a:p>
          <a:p>
            <a:pPr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opponent (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tries to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the score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(worst outcome for Maximizer).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8364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9F2DC-875C-AC70-7143-F4B212086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>
              <a:buNone/>
            </a:pPr>
            <a:r>
              <a:rPr lang="en-US" b="1" dirty="0"/>
              <a:t>                                </a:t>
            </a:r>
            <a:endParaRPr lang="en-US" b="1" dirty="0">
              <a:latin typeface="Comic Sans MS" pitchFamily="66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39D6A-EEE3-956A-2A55-79401627B56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9247" y="1143001"/>
            <a:ext cx="11196956" cy="2225039"/>
          </a:xfrm>
        </p:spPr>
        <p:txBody>
          <a:bodyPr>
            <a:normAutofit/>
          </a:bodyPr>
          <a:lstStyle/>
          <a:p>
            <a:r>
              <a:rPr lang="en-US" dirty="0"/>
              <a:t>DEMO</a:t>
            </a:r>
            <a:endParaRPr lang="en-I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952A9-3ADE-46CC-A993-6D4187E0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789" y="174530"/>
            <a:ext cx="9321800" cy="764364"/>
          </a:xfrm>
        </p:spPr>
        <p:txBody>
          <a:bodyPr/>
          <a:lstStyle/>
          <a:p>
            <a:r>
              <a:rPr lang="en-US" dirty="0"/>
              <a:t>Prolog Programming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94D50-B1FB-4F38-98A1-FD24B9B9EDC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47763" y="1040947"/>
            <a:ext cx="11196956" cy="39528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What is Prolog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58C2EE-17FE-41BA-B7A3-76001B3C2CD2}"/>
              </a:ext>
            </a:extLst>
          </p:cNvPr>
          <p:cNvSpPr/>
          <p:nvPr/>
        </p:nvSpPr>
        <p:spPr>
          <a:xfrm>
            <a:off x="873178" y="1594128"/>
            <a:ext cx="8130973" cy="5113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Nirmala UI" panose="020B0502040204020203" pitchFamily="34" charset="0"/>
                <a:cs typeface="Nirmala UI" panose="020B0502040204020203" pitchFamily="34" charset="0"/>
              </a:rPr>
              <a:t>Prolog (programming in logic) is a logic-based programming language: programs correspond to sets of logical formulas and the Prolog interpreter uses logical methods to resolve queries.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Nirmala UI" panose="020B0502040204020203" pitchFamily="34" charset="0"/>
                <a:cs typeface="Nirmala UI" panose="020B0502040204020203" pitchFamily="34" charset="0"/>
              </a:rPr>
              <a:t>Prolog is a declarative language: you specify what problem you want to solve rather than how to solve it.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Nirmala UI" panose="020B0502040204020203" pitchFamily="34" charset="0"/>
                <a:cs typeface="Nirmala UI" panose="020B0502040204020203" pitchFamily="34" charset="0"/>
              </a:rPr>
              <a:t>Prolog is very useful in some problem areas, such as AI, NLP, databases, but pretty useless in others, such as for instances graphics or numerical algorithms.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Nirmala UI" panose="020B0502040204020203" pitchFamily="34" charset="0"/>
                <a:cs typeface="Nirmala UI" panose="020B0502040204020203" pitchFamily="34" charset="0"/>
              </a:rPr>
              <a:t>The objective of this webinar is to introduce you to implementing Prolog.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2C684-21C3-B531-0AF6-D1AC25592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006" y="2142569"/>
            <a:ext cx="1806173" cy="14874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113B7A-B51A-03B6-3420-07A65E0D25E3}"/>
              </a:ext>
            </a:extLst>
          </p:cNvPr>
          <p:cNvSpPr/>
          <p:nvPr/>
        </p:nvSpPr>
        <p:spPr>
          <a:xfrm>
            <a:off x="9736403" y="3812158"/>
            <a:ext cx="2383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https://www.swi-prolog.org/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5579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0DA6C-4704-3FAD-D0B1-099CE1CFB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95D9-FD52-E724-750D-9AC9CB1E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789" y="174530"/>
            <a:ext cx="9321800" cy="764364"/>
          </a:xfrm>
        </p:spPr>
        <p:txBody>
          <a:bodyPr/>
          <a:lstStyle/>
          <a:p>
            <a:r>
              <a:rPr lang="en-US" dirty="0"/>
              <a:t>Prolog Programming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1BA52-E1B8-97F6-B750-6109A00C3F3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47763" y="1040947"/>
            <a:ext cx="11196956" cy="39528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What is Prolog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3D9C36-C2C7-6837-2E27-F37F79707098}"/>
              </a:ext>
            </a:extLst>
          </p:cNvPr>
          <p:cNvSpPr/>
          <p:nvPr/>
        </p:nvSpPr>
        <p:spPr>
          <a:xfrm>
            <a:off x="873178" y="1594128"/>
            <a:ext cx="988786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Nirmala UI" panose="020B0502040204020203" pitchFamily="34" charset="0"/>
                <a:cs typeface="Nirmala UI" panose="020B0502040204020203" pitchFamily="34" charset="0"/>
              </a:rPr>
              <a:t>It's declarative: very different from imperative style programming like Java, C++, Python,..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Nirmala UI" panose="020B0502040204020203" pitchFamily="34" charset="0"/>
                <a:cs typeface="Nirmala UI" panose="020B0502040204020203" pitchFamily="34" charset="0"/>
              </a:rPr>
              <a:t>A program is partly like a database but much more powerful since we can also have general rules to infer new facts!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Nirmala UI" panose="020B0502040204020203" pitchFamily="34" charset="0"/>
                <a:cs typeface="Nirmala UI" panose="020B0502040204020203" pitchFamily="34" charset="0"/>
              </a:rPr>
              <a:t>A Prolog interpreter can follow these facts/rules and answer queries by sophisticated search.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Nirmala UI" panose="020B0502040204020203" pitchFamily="34" charset="0"/>
                <a:cs typeface="Nirmala UI" panose="020B0502040204020203" pitchFamily="34" charset="0"/>
              </a:rPr>
              <a:t>Prolog is mainly suitable for programs involve symbolic or non-numeric computations.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Nirmala UI" panose="020B0502040204020203" pitchFamily="34" charset="0"/>
                <a:cs typeface="Nirmala UI" panose="020B0502040204020203" pitchFamily="34" charset="0"/>
              </a:rPr>
              <a:t>The following are very useful for writing a program in Prolog:</a:t>
            </a:r>
          </a:p>
          <a:p>
            <a:pPr marL="285750" lvl="5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Nirmala UI" panose="020B0502040204020203" pitchFamily="34" charset="0"/>
                <a:cs typeface="Nirmala UI" panose="020B0502040204020203" pitchFamily="34" charset="0"/>
              </a:rPr>
              <a:t>1. Knowledge Base, 2. Facts, 3. Rules, and 4. Queries.</a:t>
            </a:r>
          </a:p>
        </p:txBody>
      </p:sp>
    </p:spTree>
    <p:extLst>
      <p:ext uri="{BB962C8B-B14F-4D97-AF65-F5344CB8AC3E}">
        <p14:creationId xmlns:p14="http://schemas.microsoft.com/office/powerpoint/2010/main" val="2598856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739" y="1600201"/>
            <a:ext cx="10160000" cy="4708941"/>
          </a:xfr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A Fact represents an unconditionally true statement in Prolog (written in lowercase)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Defines explicit relationships between objects and properties.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Facts form the base-level information in Prolog.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Facts store knowledge without conditions.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Prolog retrieves them as-is.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Examples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% Facts: Defining Relationships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fruit(orange)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parent(john, </a:t>
            </a:r>
            <a:r>
              <a:rPr lang="en-US" sz="2000" dirty="0" err="1"/>
              <a:t>mary</a:t>
            </a:r>
            <a:r>
              <a:rPr lang="en-US" sz="2000" dirty="0"/>
              <a:t>).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likes(john, orange)</a:t>
            </a:r>
          </a:p>
        </p:txBody>
      </p:sp>
    </p:spTree>
    <p:extLst>
      <p:ext uri="{BB962C8B-B14F-4D97-AF65-F5344CB8AC3E}">
        <p14:creationId xmlns:p14="http://schemas.microsoft.com/office/powerpoint/2010/main" val="1512407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8C93A-8E14-4D32-E1C3-C63BE7BB6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4D993-597B-2ACA-8951-6F0E9AF12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2919E-4EF1-96AD-1511-B8E94686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539" y="1034143"/>
            <a:ext cx="10160000" cy="5632271"/>
          </a:xfr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A Rule defines a conditional relationship between objects.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Rules help Prolog infer new information based on existing facts.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Rules connect multiple facts to form logical reasoning. Rules generalize knowledge dynamically. Prolog derives conclusions by chaining facts together.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Rules in Prolog define new relationships based on existing facts. A rule consists of:</a:t>
            </a:r>
          </a:p>
          <a:p>
            <a:pPr marL="742950" lvl="1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	A head (the conclusion).</a:t>
            </a:r>
          </a:p>
          <a:p>
            <a:pPr marL="742950" lvl="1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	A body (the conditions that must be met).</a:t>
            </a:r>
          </a:p>
          <a:p>
            <a:pPr marL="742950" lvl="1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	A :- (which means "if", similar to implication in logic).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rule_name</a:t>
            </a: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(Variable1, Variable2) :- condition1, condition2, ..., </a:t>
            </a:r>
            <a:r>
              <a:rPr lang="en-US" sz="2000" dirty="0" err="1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conditionN</a:t>
            </a: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"Variable1 and Variable2 satisfy </a:t>
            </a:r>
            <a:r>
              <a:rPr lang="en-US" sz="2000" dirty="0" err="1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rule_name</a:t>
            </a: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 if all conditions on the right side are true.“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[</a:t>
            </a:r>
            <a:r>
              <a:rPr lang="en-US" sz="2000" b="0" u="none" strike="noStrike" cap="none" dirty="0">
                <a:solidFill>
                  <a:schemeClr val="dk1"/>
                </a:solidFill>
                <a:sym typeface="Helvetica Neue"/>
              </a:rPr>
              <a:t>happy(john) :- drives(john, car).</a:t>
            </a:r>
            <a:r>
              <a:rPr lang="en-US" sz="2000" dirty="0"/>
              <a:t>]</a:t>
            </a:r>
            <a:endParaRPr lang="en-US" sz="2000" dirty="0">
              <a:solidFill>
                <a:srgbClr val="000000"/>
              </a:solidFill>
              <a:latin typeface="Nirmala UI" panose="020B0502040204020203" pitchFamily="34" charset="0"/>
              <a:ea typeface="Arial"/>
              <a:cs typeface="Nirmala UI" panose="020B0502040204020203" pitchFamily="34" charset="0"/>
              <a:sym typeface="Arial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endParaRPr lang="en-IN" sz="2000" dirty="0">
              <a:solidFill>
                <a:srgbClr val="000000"/>
              </a:solidFill>
              <a:latin typeface="Nirmala UI" panose="020B0502040204020203" pitchFamily="34" charset="0"/>
              <a:ea typeface="Arial"/>
              <a:cs typeface="Nirmala UI" panose="020B05020402040202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7891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6A02B-8F17-8FC0-88A1-441BDCC2E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FC68-91B0-BBEE-AD78-CE10B2088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Queries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B0469-2DF2-8A36-D759-C22FFFCC0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1225729"/>
            <a:ext cx="10160000" cy="5170606"/>
          </a:xfr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Queries retrieve knowledge from the Knowledge Base.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Queries match against facts and rules to get logical answers.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They return true/false or list all valid answers.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% Facts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parent(john, </a:t>
            </a:r>
            <a:r>
              <a:rPr lang="en-US" sz="2000" dirty="0" err="1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mary</a:t>
            </a: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).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parent(</a:t>
            </a:r>
            <a:r>
              <a:rPr lang="en-US" sz="2000" dirty="0" err="1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mary</a:t>
            </a: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susan</a:t>
            </a: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).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parent(</a:t>
            </a:r>
            <a:r>
              <a:rPr lang="en-US" sz="2000" dirty="0" err="1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david</a:t>
            </a: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, john).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% Queries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?- parent(X, </a:t>
            </a:r>
            <a:r>
              <a:rPr lang="en-US" sz="2000" dirty="0" err="1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mary</a:t>
            </a: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).   % Who is Mary's parent?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?- parent(</a:t>
            </a:r>
            <a:r>
              <a:rPr lang="en-US" sz="2000" dirty="0" err="1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mary</a:t>
            </a: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, X).   % Who are Mary's children?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?- parent(_, john).    % Is there any parent of John?</a:t>
            </a:r>
          </a:p>
        </p:txBody>
      </p:sp>
    </p:spTree>
    <p:extLst>
      <p:ext uri="{BB962C8B-B14F-4D97-AF65-F5344CB8AC3E}">
        <p14:creationId xmlns:p14="http://schemas.microsoft.com/office/powerpoint/2010/main" val="3966423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0A2B7-D096-2B1E-93FE-B72EB3127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EB043-C63C-E734-44A6-334270A13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Base 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E9C7B-BA24-AD86-9E19-B3A4642F3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739" y="1600201"/>
            <a:ext cx="10160000" cy="5170606"/>
          </a:xfr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A collection of facts and rules that describe relationships.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It serves as a logical database used for inference.</a:t>
            </a:r>
            <a:r>
              <a:rPr lang="en-IN" sz="2000" b="0" u="none" strike="noStrike" cap="none" dirty="0">
                <a:solidFill>
                  <a:schemeClr val="dk1"/>
                </a:solidFill>
                <a:sym typeface="Helvetica Neue"/>
              </a:rPr>
              <a:t>)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% Facts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weather(sunny).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weather(rainy).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% Rules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recommend_clothing</a:t>
            </a: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tshirt</a:t>
            </a: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) :- weather(sunny).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recommend_clothing</a:t>
            </a: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(umbrella) :- weather(rainy).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% Query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?- </a:t>
            </a:r>
            <a:r>
              <a:rPr lang="en-US" sz="2000" dirty="0" err="1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recommend_clothing</a:t>
            </a:r>
            <a:r>
              <a:rPr lang="en-US" sz="2000" dirty="0">
                <a:solidFill>
                  <a:srgbClr val="000000"/>
                </a:solidFill>
                <a:latin typeface="Nirmala UI" panose="020B0502040204020203" pitchFamily="34" charset="0"/>
                <a:ea typeface="Arial"/>
                <a:cs typeface="Nirmala UI" panose="020B0502040204020203" pitchFamily="34" charset="0"/>
                <a:sym typeface="Arial"/>
              </a:rPr>
              <a:t>(What).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endParaRPr lang="en-IN" sz="2000" dirty="0">
              <a:solidFill>
                <a:srgbClr val="000000"/>
              </a:solidFill>
              <a:latin typeface="Nirmala UI" panose="020B0502040204020203" pitchFamily="34" charset="0"/>
              <a:ea typeface="Arial"/>
              <a:cs typeface="Nirmala UI" panose="020B05020402040202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2692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480D7-4B81-E5F9-96BD-761584A3E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67103-F566-3FA2-A1C4-3EF424B8E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Base, Facts, Rules and Queries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F495D-D249-9274-1BF2-CF75D7C7F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4720" y="1255956"/>
            <a:ext cx="10160000" cy="553957"/>
          </a:xfr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The Prolog Knowledge Representation System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29746FA-3667-471E-03FC-58B39D530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716664"/>
              </p:ext>
            </p:extLst>
          </p:nvPr>
        </p:nvGraphicFramePr>
        <p:xfrm>
          <a:off x="1097280" y="2138204"/>
          <a:ext cx="9445215" cy="402724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3148405">
                  <a:extLst>
                    <a:ext uri="{9D8B030D-6E8A-4147-A177-3AD203B41FA5}">
                      <a16:colId xmlns:a16="http://schemas.microsoft.com/office/drawing/2014/main" val="3368633718"/>
                    </a:ext>
                  </a:extLst>
                </a:gridCol>
                <a:gridCol w="3148405">
                  <a:extLst>
                    <a:ext uri="{9D8B030D-6E8A-4147-A177-3AD203B41FA5}">
                      <a16:colId xmlns:a16="http://schemas.microsoft.com/office/drawing/2014/main" val="1611468346"/>
                    </a:ext>
                  </a:extLst>
                </a:gridCol>
                <a:gridCol w="3148405">
                  <a:extLst>
                    <a:ext uri="{9D8B030D-6E8A-4147-A177-3AD203B41FA5}">
                      <a16:colId xmlns:a16="http://schemas.microsoft.com/office/drawing/2014/main" val="3619539898"/>
                    </a:ext>
                  </a:extLst>
                </a:gridCol>
              </a:tblGrid>
              <a:tr h="492848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1" u="none" strike="noStrike" cap="none" dirty="0">
                          <a:solidFill>
                            <a:schemeClr val="dk1"/>
                          </a:solidFill>
                          <a:sym typeface="Helvetica Neue"/>
                        </a:rPr>
                        <a:t>Component</a:t>
                      </a:r>
                      <a:endParaRPr lang="en-IN" sz="2000" b="1" i="0" u="none" strike="noStrike" cap="none" dirty="0">
                        <a:solidFill>
                          <a:schemeClr val="dk1"/>
                        </a:solidFill>
                        <a:latin typeface="Helvetica Neue"/>
                        <a:sym typeface="Helvetica Neue"/>
                      </a:endParaRPr>
                    </a:p>
                  </a:txBody>
                  <a:tcPr marL="7620" marR="7620" marT="762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1" u="none" strike="noStrike" cap="none" dirty="0">
                          <a:solidFill>
                            <a:schemeClr val="dk1"/>
                          </a:solidFill>
                          <a:sym typeface="Helvetica Neue"/>
                        </a:rPr>
                        <a:t>Definition</a:t>
                      </a:r>
                      <a:endParaRPr lang="en-IN" sz="2000" b="1" i="0" u="none" strike="noStrike" cap="none" dirty="0">
                        <a:solidFill>
                          <a:schemeClr val="dk1"/>
                        </a:solidFill>
                        <a:latin typeface="Helvetica Neue"/>
                        <a:sym typeface="Helvetica Neue"/>
                      </a:endParaRPr>
                    </a:p>
                  </a:txBody>
                  <a:tcPr marL="7620" marR="7620" marT="762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1" u="none" strike="noStrike" cap="none" dirty="0">
                          <a:solidFill>
                            <a:schemeClr val="dk1"/>
                          </a:solidFill>
                          <a:sym typeface="Helvetica Neue"/>
                        </a:rPr>
                        <a:t>Example</a:t>
                      </a:r>
                      <a:endParaRPr lang="en-IN" sz="2000" b="1" i="0" u="none" strike="noStrike" cap="none" dirty="0">
                        <a:solidFill>
                          <a:schemeClr val="dk1"/>
                        </a:solidFill>
                        <a:latin typeface="Helvetica Neue"/>
                        <a:sym typeface="Helvetica Neue"/>
                      </a:endParaRPr>
                    </a:p>
                  </a:txBody>
                  <a:tcPr marL="7620" marR="7620" marT="762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49953"/>
                  </a:ext>
                </a:extLst>
              </a:tr>
              <a:tr h="492848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u="none" strike="noStrike" cap="none" dirty="0">
                          <a:solidFill>
                            <a:schemeClr val="dk1"/>
                          </a:solidFill>
                          <a:sym typeface="Helvetica Neue"/>
                        </a:rPr>
                        <a:t>Facts</a:t>
                      </a:r>
                      <a:endParaRPr lang="en-IN" sz="2000" b="0" i="0" u="none" strike="noStrike" cap="none" dirty="0">
                        <a:solidFill>
                          <a:schemeClr val="dk1"/>
                        </a:solidFill>
                        <a:latin typeface="Helvetica Neue"/>
                        <a:sym typeface="Helvetica Neue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  <a:sym typeface="Helvetica Neue"/>
                        </a:rPr>
                        <a:t>Statements that are always true</a:t>
                      </a:r>
                      <a:endParaRPr lang="en-US" sz="2000" b="0" i="0" u="none" strike="noStrike" cap="none">
                        <a:solidFill>
                          <a:schemeClr val="dk1"/>
                        </a:solidFill>
                        <a:latin typeface="Helvetica Neue"/>
                        <a:sym typeface="Helvetica Neue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u="none" strike="noStrike" cap="none" dirty="0">
                          <a:solidFill>
                            <a:schemeClr val="dk1"/>
                          </a:solidFill>
                          <a:sym typeface="Helvetica Neue"/>
                        </a:rPr>
                        <a:t>fruit(orange).</a:t>
                      </a:r>
                      <a:endParaRPr lang="en-IN" sz="2000" b="0" i="0" u="none" strike="noStrike" cap="none" dirty="0">
                        <a:solidFill>
                          <a:schemeClr val="dk1"/>
                        </a:solidFill>
                        <a:latin typeface="Helvetica Neue"/>
                        <a:sym typeface="Helvetica Neue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78928446"/>
                  </a:ext>
                </a:extLst>
              </a:tr>
              <a:tr h="924090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u="none" strike="noStrike" cap="none" dirty="0">
                          <a:solidFill>
                            <a:schemeClr val="dk1"/>
                          </a:solidFill>
                          <a:sym typeface="Helvetica Neue"/>
                        </a:rPr>
                        <a:t>Rules</a:t>
                      </a:r>
                      <a:endParaRPr lang="en-IN" sz="2000" b="0" i="0" u="none" strike="noStrike" cap="none" dirty="0">
                        <a:solidFill>
                          <a:schemeClr val="dk1"/>
                        </a:solidFill>
                        <a:latin typeface="Helvetica Neue"/>
                        <a:sym typeface="Helvetica Neue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cap="none" dirty="0">
                          <a:solidFill>
                            <a:schemeClr val="dk1"/>
                          </a:solidFill>
                          <a:sym typeface="Helvetica Neue"/>
                        </a:rPr>
                        <a:t>Conditional relationships based on logic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Helvetica Neue"/>
                        <a:sym typeface="Helvetica Neue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cap="none" dirty="0">
                          <a:solidFill>
                            <a:schemeClr val="dk1"/>
                          </a:solidFill>
                          <a:sym typeface="Helvetica Neue"/>
                        </a:rPr>
                        <a:t>happy(john) :- drives(john, car).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Helvetica Neue"/>
                        <a:sym typeface="Helvetica Neue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97878806"/>
                  </a:ext>
                </a:extLst>
              </a:tr>
              <a:tr h="1375868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u="none" strike="noStrike" cap="none">
                          <a:solidFill>
                            <a:schemeClr val="dk1"/>
                          </a:solidFill>
                          <a:sym typeface="Helvetica Neue"/>
                        </a:rPr>
                        <a:t>Queries</a:t>
                      </a:r>
                      <a:endParaRPr lang="en-IN" sz="2000" b="0" i="0" u="none" strike="noStrike" cap="none">
                        <a:solidFill>
                          <a:schemeClr val="dk1"/>
                        </a:solidFill>
                        <a:latin typeface="Helvetica Neue"/>
                        <a:sym typeface="Helvetica Neue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cap="none" dirty="0">
                          <a:solidFill>
                            <a:schemeClr val="dk1"/>
                          </a:solidFill>
                          <a:sym typeface="Helvetica Neue"/>
                        </a:rPr>
                        <a:t>Questions that retrieve information from the Knowledge Base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Helvetica Neue"/>
                        <a:sym typeface="Helvetica Neue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u="none" strike="noStrike" cap="none" dirty="0">
                          <a:solidFill>
                            <a:schemeClr val="dk1"/>
                          </a:solidFill>
                          <a:sym typeface="Helvetica Neue"/>
                        </a:rPr>
                        <a:t>?- happy(john).</a:t>
                      </a:r>
                      <a:endParaRPr lang="en-IN" sz="2000" b="0" i="0" u="none" strike="noStrike" cap="none" dirty="0">
                        <a:solidFill>
                          <a:schemeClr val="dk1"/>
                        </a:solidFill>
                        <a:latin typeface="Helvetica Neue"/>
                        <a:sym typeface="Helvetica Neue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1492672"/>
                  </a:ext>
                </a:extLst>
              </a:tr>
              <a:tr h="492848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u="none" strike="noStrike" cap="none">
                          <a:solidFill>
                            <a:schemeClr val="dk1"/>
                          </a:solidFill>
                          <a:sym typeface="Helvetica Neue"/>
                        </a:rPr>
                        <a:t>Knowledge Base</a:t>
                      </a:r>
                      <a:endParaRPr lang="en-IN" sz="2000" b="0" i="0" u="none" strike="noStrike" cap="none">
                        <a:solidFill>
                          <a:schemeClr val="dk1"/>
                        </a:solidFill>
                        <a:latin typeface="Helvetica Neue"/>
                        <a:sym typeface="Helvetica Neue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  <a:sym typeface="Helvetica Neue"/>
                        </a:rPr>
                        <a:t>A collection of facts and rules</a:t>
                      </a:r>
                      <a:endParaRPr lang="en-US" sz="2000" b="0" i="0" u="none" strike="noStrike" cap="none">
                        <a:solidFill>
                          <a:schemeClr val="dk1"/>
                        </a:solidFill>
                        <a:latin typeface="Helvetica Neue"/>
                        <a:sym typeface="Helvetica Neue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u="none" strike="noStrike" cap="none" dirty="0">
                          <a:solidFill>
                            <a:schemeClr val="dk1"/>
                          </a:solidFill>
                          <a:sym typeface="Helvetica Neue"/>
                        </a:rPr>
                        <a:t>fruit(apple). fruit(banana).</a:t>
                      </a:r>
                      <a:endParaRPr lang="en-IN" sz="2000" b="0" i="0" u="none" strike="noStrike" cap="none" dirty="0">
                        <a:solidFill>
                          <a:schemeClr val="dk1"/>
                        </a:solidFill>
                        <a:latin typeface="Helvetica Neue"/>
                        <a:sym typeface="Helvetica Neue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64507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6341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193F-606B-40BD-B22F-18D9BC32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03" y="230370"/>
            <a:ext cx="9321800" cy="764364"/>
          </a:xfrm>
        </p:spPr>
        <p:txBody>
          <a:bodyPr/>
          <a:lstStyle/>
          <a:p>
            <a:r>
              <a:rPr lang="en-US" dirty="0"/>
              <a:t>Facts &amp; Queries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81CE5-3072-4C58-8C09-49251C6528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401903" y="1157062"/>
            <a:ext cx="7031960" cy="2613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073EF7-61FF-47D3-A2B2-FE437C1E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01903" y="3770239"/>
            <a:ext cx="7371405" cy="272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9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193F-606B-40BD-B22F-18D9BC32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11" y="195470"/>
            <a:ext cx="9321800" cy="764364"/>
          </a:xfrm>
        </p:spPr>
        <p:txBody>
          <a:bodyPr/>
          <a:lstStyle/>
          <a:p>
            <a:r>
              <a:rPr lang="en-US" dirty="0"/>
              <a:t>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9C41E5-4B07-4828-82E1-A4DBF1C1A5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335048" y="1120821"/>
            <a:ext cx="10342218" cy="42120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5ED61B-FE19-4DDF-815A-74F48553E6BF}"/>
              </a:ext>
            </a:extLst>
          </p:cNvPr>
          <p:cNvSpPr txBox="1"/>
          <p:nvPr/>
        </p:nvSpPr>
        <p:spPr>
          <a:xfrm>
            <a:off x="537471" y="5737179"/>
            <a:ext cx="3105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How to solve this ? </a:t>
            </a:r>
            <a:r>
              <a:rPr lang="en-US" sz="2000" b="1" i="1" dirty="0">
                <a:solidFill>
                  <a:srgbClr val="FFC000"/>
                </a:solidFill>
              </a:rPr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2269515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70A11-E751-0F4A-F7DD-7CF48441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Minimax Works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0BFA-F220-FD14-8316-4ACA66909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739" y="1600201"/>
            <a:ext cx="10160000" cy="4165898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Game Tree Construction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game state is represented as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where:</a:t>
            </a:r>
          </a:p>
          <a:p>
            <a:pPr marL="1257300" lvl="2" indent="-342900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node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the current state.</a:t>
            </a:r>
          </a:p>
          <a:p>
            <a:pPr marL="1257300" lvl="2" indent="-342900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 possible moves.</a:t>
            </a:r>
          </a:p>
          <a:p>
            <a:pPr marL="1257300" lvl="2" indent="-342900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 nodes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 terminal states (win, lose, or draw).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2074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193F-606B-40BD-B22F-18D9BC32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91" y="195470"/>
            <a:ext cx="9321800" cy="764364"/>
          </a:xfrm>
        </p:spPr>
        <p:txBody>
          <a:bodyPr/>
          <a:lstStyle/>
          <a:p>
            <a:r>
              <a:rPr lang="en-US" dirty="0"/>
              <a:t>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0DA59-E9C3-4705-BB6A-E7D44E670E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76187" y="1177755"/>
            <a:ext cx="9333956" cy="430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62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193F-606B-40BD-B22F-18D9BC32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72" y="202450"/>
            <a:ext cx="9321800" cy="764364"/>
          </a:xfrm>
        </p:spPr>
        <p:txBody>
          <a:bodyPr/>
          <a:lstStyle/>
          <a:p>
            <a:r>
              <a:rPr lang="en-US" dirty="0"/>
              <a:t>Rules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17C248-742A-4EB0-AFE6-790882A049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372529" y="1184117"/>
            <a:ext cx="9141419" cy="480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25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193F-606B-40BD-B22F-18D9BC32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12" y="195470"/>
            <a:ext cx="9321800" cy="764364"/>
          </a:xfrm>
        </p:spPr>
        <p:txBody>
          <a:bodyPr/>
          <a:lstStyle/>
          <a:p>
            <a:r>
              <a:rPr lang="en-US" dirty="0"/>
              <a:t>Terms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69EFC-67A4-423B-AAB1-2AC3DA2618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738154" y="1214437"/>
            <a:ext cx="6863890" cy="25781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9555F1-AFB8-4FDE-8528-A2F523F64F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776663" y="3792554"/>
            <a:ext cx="6863889" cy="2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99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193F-606B-40BD-B22F-18D9BC32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31" y="195470"/>
            <a:ext cx="9321800" cy="764364"/>
          </a:xfrm>
        </p:spPr>
        <p:txBody>
          <a:bodyPr/>
          <a:lstStyle/>
          <a:p>
            <a:r>
              <a:rPr lang="en-US" dirty="0"/>
              <a:t>Facts &amp;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195F0B-E610-4CFB-B63A-EA67852B84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461272" y="1305652"/>
            <a:ext cx="9668348" cy="47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89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193F-606B-40BD-B22F-18D9BC32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0" y="223390"/>
            <a:ext cx="9321800" cy="764364"/>
          </a:xfrm>
        </p:spPr>
        <p:txBody>
          <a:bodyPr/>
          <a:lstStyle/>
          <a:p>
            <a:r>
              <a:rPr lang="en-IN" dirty="0"/>
              <a:t>Predicate Logic in </a:t>
            </a:r>
            <a:r>
              <a:rPr lang="en-IN" dirty="0" err="1"/>
              <a:t>Prolog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75127-72EF-6886-7912-B865C34099E6}"/>
              </a:ext>
            </a:extLst>
          </p:cNvPr>
          <p:cNvSpPr txBox="1"/>
          <p:nvPr/>
        </p:nvSpPr>
        <p:spPr>
          <a:xfrm>
            <a:off x="426370" y="1277007"/>
            <a:ext cx="10404540" cy="4455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Represents knowledge using predicates, variables, and rules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 Example: bigger(elephant, horse). bigger(horse, donkey).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• Recursive rule captures transitive relationship: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</a:t>
            </a:r>
            <a:r>
              <a:rPr lang="en-US" sz="2400" dirty="0" err="1"/>
              <a:t>is_bigger</a:t>
            </a:r>
            <a:r>
              <a:rPr lang="en-US" sz="2400" dirty="0"/>
              <a:t>(</a:t>
            </a:r>
            <a:r>
              <a:rPr lang="en-US" sz="2400" dirty="0" err="1"/>
              <a:t>X,Y</a:t>
            </a:r>
            <a:r>
              <a:rPr lang="en-US" sz="2400" dirty="0"/>
              <a:t>) :- bigger(</a:t>
            </a:r>
            <a:r>
              <a:rPr lang="en-US" sz="2400" dirty="0" err="1"/>
              <a:t>X,Z</a:t>
            </a:r>
            <a:r>
              <a:rPr lang="en-US" sz="2400" dirty="0"/>
              <a:t>), </a:t>
            </a:r>
            <a:r>
              <a:rPr lang="en-US" sz="2400" dirty="0" err="1"/>
              <a:t>is_bigger</a:t>
            </a:r>
            <a:r>
              <a:rPr lang="en-US" sz="2400" dirty="0"/>
              <a:t>(</a:t>
            </a:r>
            <a:r>
              <a:rPr lang="en-US" sz="2400" dirty="0" err="1"/>
              <a:t>Z,Y</a:t>
            </a:r>
            <a:r>
              <a:rPr lang="en-US" sz="2400" dirty="0"/>
              <a:t>).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Prolog automatically applies logical inference to answer queries: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?- </a:t>
            </a:r>
            <a:r>
              <a:rPr lang="en-US" sz="2400" dirty="0" err="1"/>
              <a:t>is_bigger</a:t>
            </a:r>
            <a:r>
              <a:rPr lang="en-US" sz="2400" dirty="0"/>
              <a:t>(elephant, donkey). → true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Shows First Order Logic (FOL) reasoning in action.</a:t>
            </a:r>
          </a:p>
        </p:txBody>
      </p:sp>
    </p:spTree>
    <p:extLst>
      <p:ext uri="{BB962C8B-B14F-4D97-AF65-F5344CB8AC3E}">
        <p14:creationId xmlns:p14="http://schemas.microsoft.com/office/powerpoint/2010/main" val="74426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BAE10-D042-3A16-00B5-DBBDA7D7F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A72E-51F8-70AC-CD7B-195BF8579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0" y="223390"/>
            <a:ext cx="9321800" cy="764364"/>
          </a:xfrm>
        </p:spPr>
        <p:txBody>
          <a:bodyPr/>
          <a:lstStyle/>
          <a:p>
            <a:r>
              <a:rPr lang="en-US" dirty="0"/>
              <a:t>Programs and Queries – Predicate Logic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9512E-2991-D22D-D855-F1F18B18DA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426370" y="1312748"/>
            <a:ext cx="10030479" cy="406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7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E210E-802E-53F1-98E8-4452571EE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1F274-2322-6034-C50E-95C6092B3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0" y="223390"/>
            <a:ext cx="9321800" cy="764364"/>
          </a:xfrm>
        </p:spPr>
        <p:txBody>
          <a:bodyPr/>
          <a:lstStyle/>
          <a:p>
            <a:r>
              <a:rPr lang="en-IN" dirty="0"/>
              <a:t>Forward Chaining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98E19A-FDF1-06E7-8EF2-4CBBF8499A6A}"/>
              </a:ext>
            </a:extLst>
          </p:cNvPr>
          <p:cNvSpPr txBox="1"/>
          <p:nvPr/>
        </p:nvSpPr>
        <p:spPr>
          <a:xfrm>
            <a:off x="426370" y="1391215"/>
            <a:ext cx="110351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• Data-driven inference: start from facts and trigger rules to derive conclusions</a:t>
            </a:r>
          </a:p>
          <a:p>
            <a:r>
              <a:rPr lang="en-IN" sz="2800" dirty="0"/>
              <a:t>• Example knowledge base:</a:t>
            </a:r>
          </a:p>
          <a:p>
            <a:r>
              <a:rPr lang="en-IN" sz="2800" dirty="0"/>
              <a:t>  symptom(flu, fever). symptom(flu, cough). symptom(flu, </a:t>
            </a:r>
            <a:r>
              <a:rPr lang="en-IN" sz="2800" dirty="0" err="1"/>
              <a:t>body_aches</a:t>
            </a:r>
            <a:r>
              <a:rPr lang="en-IN" sz="2800" dirty="0"/>
              <a:t>).</a:t>
            </a:r>
          </a:p>
          <a:p>
            <a:r>
              <a:rPr lang="en-IN" sz="2800" dirty="0"/>
              <a:t>  diagnosis(flu) :- symptom(flu, fever), symptom(flu, cough), symptom(flu, </a:t>
            </a:r>
            <a:r>
              <a:rPr lang="en-IN" sz="2800" dirty="0" err="1"/>
              <a:t>body_aches</a:t>
            </a:r>
            <a:r>
              <a:rPr lang="en-IN" sz="2800" dirty="0"/>
              <a:t>).</a:t>
            </a:r>
          </a:p>
          <a:p>
            <a:endParaRPr lang="en-IN" sz="2800" dirty="0"/>
          </a:p>
          <a:p>
            <a:r>
              <a:rPr lang="en-IN" sz="2800" dirty="0"/>
              <a:t>• When all conditions are true, rule fires automatically.</a:t>
            </a:r>
          </a:p>
          <a:p>
            <a:r>
              <a:rPr lang="en-IN" sz="2800" dirty="0"/>
              <a:t>?- diagnosis(flu). → true</a:t>
            </a:r>
          </a:p>
          <a:p>
            <a:r>
              <a:rPr lang="en-IN" sz="2800" dirty="0"/>
              <a:t>Demonstrates how expert systems derive new facts from known ones.</a:t>
            </a:r>
          </a:p>
        </p:txBody>
      </p:sp>
    </p:spTree>
    <p:extLst>
      <p:ext uri="{BB962C8B-B14F-4D97-AF65-F5344CB8AC3E}">
        <p14:creationId xmlns:p14="http://schemas.microsoft.com/office/powerpoint/2010/main" val="4145380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193F-606B-40BD-B22F-18D9BC32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91" y="202450"/>
            <a:ext cx="9321800" cy="764364"/>
          </a:xfrm>
        </p:spPr>
        <p:txBody>
          <a:bodyPr/>
          <a:lstStyle/>
          <a:p>
            <a:r>
              <a:rPr lang="en-IN" dirty="0"/>
              <a:t>Resolution Theorem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072158-C255-4EF0-8729-A2C1EC3C7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99" y="1130712"/>
            <a:ext cx="9620214" cy="2352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E36CF8-8A14-4515-B514-F7B3B6865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91" y="4015932"/>
            <a:ext cx="7970135" cy="2176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00028D-5A71-43C9-BAF4-8C256C7CE10A}"/>
              </a:ext>
            </a:extLst>
          </p:cNvPr>
          <p:cNvSpPr txBox="1"/>
          <p:nvPr/>
        </p:nvSpPr>
        <p:spPr>
          <a:xfrm>
            <a:off x="419391" y="3595924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Steps:</a:t>
            </a:r>
          </a:p>
        </p:txBody>
      </p:sp>
    </p:spTree>
    <p:extLst>
      <p:ext uri="{BB962C8B-B14F-4D97-AF65-F5344CB8AC3E}">
        <p14:creationId xmlns:p14="http://schemas.microsoft.com/office/powerpoint/2010/main" val="2495451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193F-606B-40BD-B22F-18D9BC32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90" y="188489"/>
            <a:ext cx="9321800" cy="764364"/>
          </a:xfrm>
        </p:spPr>
        <p:txBody>
          <a:bodyPr/>
          <a:lstStyle/>
          <a:p>
            <a:r>
              <a:rPr lang="en-US" dirty="0"/>
              <a:t>Example: Mortal Philosophers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92A33F-65DD-472C-8404-32FA0BAE06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613927" y="1382579"/>
            <a:ext cx="7336468" cy="305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25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193F-606B-40BD-B22F-18D9BC32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90" y="202450"/>
            <a:ext cx="9321800" cy="764364"/>
          </a:xfrm>
        </p:spPr>
        <p:txBody>
          <a:bodyPr>
            <a:normAutofit/>
          </a:bodyPr>
          <a:lstStyle/>
          <a:p>
            <a:r>
              <a:rPr lang="en-US" dirty="0"/>
              <a:t>Translating it into Prolog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2D0D6C-6D32-4B36-9DD6-879BA2F168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497336" y="1524908"/>
            <a:ext cx="9321800" cy="33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1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17980-2225-E8B0-C7AC-622E0D138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Minimax Works</a:t>
            </a:r>
            <a:endParaRPr lang="en-IN" sz="3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57F670B-611B-6910-2EEF-E45F9E2F0A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57739" y="1071832"/>
            <a:ext cx="101600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Assigning Scores (Utility Values)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 the leaf nodes: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 → +10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(Maximizer's favor)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→ -10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(Minimizer's favor)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→ 0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(Neutral outcome)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5792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193F-606B-40BD-B22F-18D9BC32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8" y="195470"/>
            <a:ext cx="9321800" cy="764364"/>
          </a:xfrm>
        </p:spPr>
        <p:txBody>
          <a:bodyPr/>
          <a:lstStyle/>
          <a:p>
            <a:r>
              <a:rPr lang="en-US" dirty="0"/>
              <a:t>Goal Execution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0B9F80-E277-4587-87E9-B4DCD26F64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356570" y="1233569"/>
            <a:ext cx="9778612" cy="49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12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85" y="1058753"/>
            <a:ext cx="7877175" cy="53721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/>
          <a:lstStyle/>
          <a:p>
            <a:r>
              <a:rPr lang="en-US" dirty="0"/>
              <a:t>Decision Tree to rules: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3185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806" y="1338755"/>
            <a:ext cx="89916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84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7BCB-8AD3-AFA8-8BA0-381729D2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Minimax Works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4CB45-234C-FA0B-DFF0-9FE304668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739" y="1600201"/>
            <a:ext cx="10160000" cy="4510143"/>
          </a:xfrm>
        </p:spPr>
        <p:txBody>
          <a:bodyPr/>
          <a:lstStyle/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 Using Minimax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Moving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 the tree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each parent node is assigned: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value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 it’s a Maximizer’s turn.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value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 it’s a Minimizer’s turn.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Choosing the Best Move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root node selects the move with 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highest score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Maximizer.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795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DD98-A698-06BA-974A-C3049C177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Drawback of minimax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423A9-0558-6BE5-C4E4-24CF6C51B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Minimax can be slow due to its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complexity (O(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b^d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where: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Branching factor (number of moves per turn).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Depth of the game tree.</a:t>
            </a:r>
          </a:p>
          <a:p>
            <a:pPr>
              <a:lnSpc>
                <a:spcPct val="150000"/>
              </a:lnSpc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506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439D-40FA-335E-7753-BE90EA0C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Alpha-Beta Pruning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AF38D-0384-974E-1451-8C1FE794D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739" y="1600201"/>
            <a:ext cx="10160000" cy="45316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Alpha-Beta Pruning improves efficiency by eliminating unnecessary branches: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 (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α)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score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Maximizer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get.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Beta (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β)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score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get.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 ≥ β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evaluation of a branch is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pruned (skipped)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4072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Max algorithm</a:t>
            </a:r>
          </a:p>
        </p:txBody>
      </p:sp>
      <p:pic>
        <p:nvPicPr>
          <p:cNvPr id="6" name="Content Placeholder 5" descr="MinMax.JPG"/>
          <p:cNvPicPr>
            <a:picLocks noGrp="1" noChangeAspect="1"/>
          </p:cNvPicPr>
          <p:nvPr>
            <p:ph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559398" y="1223682"/>
            <a:ext cx="10169562" cy="5083841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Beta pruning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57739" y="1366221"/>
            <a:ext cx="10160000" cy="492700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α = the value of the best (i.e., highest-value) choice we have found so far at any choice point along the path for MAX.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β = the value of the best (i.e., lowest-value) choice we have found so far at any choice point along the path for MIN.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Alpha–beta search updates the values of α and β as it goes along and prunes the remaining branches at a node (i.e., terminates the recursive call) as soon as the value of the current node is known to be worse than the current α or β value for MAX or MIN, respectively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16077</TotalTime>
  <Words>2237</Words>
  <Application>Microsoft Office PowerPoint</Application>
  <PresentationFormat>Widescreen</PresentationFormat>
  <Paragraphs>252</Paragraphs>
  <Slides>42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Helvetica Neue</vt:lpstr>
      <vt:lpstr>Nirmala UI</vt:lpstr>
      <vt:lpstr>Arial</vt:lpstr>
      <vt:lpstr>Courier New</vt:lpstr>
      <vt:lpstr>Times New Roman</vt:lpstr>
      <vt:lpstr>Comic Sans MS</vt:lpstr>
      <vt:lpstr>Calibri</vt:lpstr>
      <vt:lpstr>Office Theme</vt:lpstr>
      <vt:lpstr>ACI Webinar #3 MinMax Algorithm and Logic using Prolog</vt:lpstr>
      <vt:lpstr>Minimax Algorithm in AI (Game Theory)</vt:lpstr>
      <vt:lpstr>How Minimax Works </vt:lpstr>
      <vt:lpstr>How Minimax Works</vt:lpstr>
      <vt:lpstr>How Minimax Works</vt:lpstr>
      <vt:lpstr>Drawback of minimax</vt:lpstr>
      <vt:lpstr>Alpha-Beta Pruning</vt:lpstr>
      <vt:lpstr>Min Max algorithm</vt:lpstr>
      <vt:lpstr>Alpha Beta pruning</vt:lpstr>
      <vt:lpstr>The problem –Tic Tac Toe game</vt:lpstr>
      <vt:lpstr>Tic Tac Toe game</vt:lpstr>
      <vt:lpstr>Code Walk through in PYTHON - TicTacToe</vt:lpstr>
      <vt:lpstr>#Class TicTacToe</vt:lpstr>
      <vt:lpstr>#Max player</vt:lpstr>
      <vt:lpstr>#Max player</vt:lpstr>
      <vt:lpstr>#Min player</vt:lpstr>
      <vt:lpstr>#Min player</vt:lpstr>
      <vt:lpstr>#Summary tic tac toe</vt:lpstr>
      <vt:lpstr>#Summary tic tac toe</vt:lpstr>
      <vt:lpstr>DEMO</vt:lpstr>
      <vt:lpstr>Prolog Programming</vt:lpstr>
      <vt:lpstr>Prolog Programming</vt:lpstr>
      <vt:lpstr>Facts</vt:lpstr>
      <vt:lpstr>Rules</vt:lpstr>
      <vt:lpstr>Queries</vt:lpstr>
      <vt:lpstr>Knowledge Base </vt:lpstr>
      <vt:lpstr>Knowledge Base, Facts, Rules and Queries</vt:lpstr>
      <vt:lpstr>Facts &amp; Queries</vt:lpstr>
      <vt:lpstr>Issue?</vt:lpstr>
      <vt:lpstr>Rules</vt:lpstr>
      <vt:lpstr>Rules </vt:lpstr>
      <vt:lpstr>Terms</vt:lpstr>
      <vt:lpstr>Facts &amp; Rules</vt:lpstr>
      <vt:lpstr>Predicate Logic in Prolog</vt:lpstr>
      <vt:lpstr>Programs and Queries – Predicate Logic</vt:lpstr>
      <vt:lpstr>Forward Chaining</vt:lpstr>
      <vt:lpstr>Resolution Theorem</vt:lpstr>
      <vt:lpstr>Example: Mortal Philosophers</vt:lpstr>
      <vt:lpstr>Translating it into Prolog</vt:lpstr>
      <vt:lpstr>Goal Execution</vt:lpstr>
      <vt:lpstr>Decision Tree to rules: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ACI Webinar #3 Game Playing : Min-Max &amp; Game Pruning</dc:title>
  <dc:creator>User</dc:creator>
  <cp:lastModifiedBy>lenovo</cp:lastModifiedBy>
  <cp:revision>155</cp:revision>
  <cp:lastPrinted>2025-10-21T12:34:19Z</cp:lastPrinted>
  <dcterms:created xsi:type="dcterms:W3CDTF">2018-10-16T06:13:57Z</dcterms:created>
  <dcterms:modified xsi:type="dcterms:W3CDTF">2025-10-21T15:38:26Z</dcterms:modified>
</cp:coreProperties>
</file>